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5" r:id="rId4"/>
    <p:sldId id="273" r:id="rId5"/>
    <p:sldId id="266" r:id="rId6"/>
    <p:sldId id="264" r:id="rId7"/>
    <p:sldId id="275" r:id="rId8"/>
    <p:sldId id="279" r:id="rId9"/>
    <p:sldId id="280" r:id="rId10"/>
    <p:sldId id="276" r:id="rId11"/>
    <p:sldId id="274" r:id="rId12"/>
    <p:sldId id="286" r:id="rId13"/>
    <p:sldId id="281" r:id="rId14"/>
    <p:sldId id="278" r:id="rId15"/>
    <p:sldId id="282" r:id="rId16"/>
    <p:sldId id="287" r:id="rId17"/>
    <p:sldId id="283" r:id="rId18"/>
    <p:sldId id="285" r:id="rId19"/>
    <p:sldId id="259" r:id="rId20"/>
    <p:sldId id="260" r:id="rId21"/>
    <p:sldId id="289" r:id="rId22"/>
    <p:sldId id="293" r:id="rId23"/>
    <p:sldId id="294" r:id="rId2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B8B"/>
    <a:srgbClr val="FF9933"/>
    <a:srgbClr val="A80000"/>
    <a:srgbClr val="FF8181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98" autoAdjust="0"/>
    <p:restoredTop sz="86390" autoAdjust="0"/>
  </p:normalViewPr>
  <p:slideViewPr>
    <p:cSldViewPr snapToGrid="0">
      <p:cViewPr varScale="1">
        <p:scale>
          <a:sx n="99" d="100"/>
          <a:sy n="99" d="100"/>
        </p:scale>
        <p:origin x="1566" y="90"/>
      </p:cViewPr>
      <p:guideLst/>
    </p:cSldViewPr>
  </p:slideViewPr>
  <p:outlineViewPr>
    <p:cViewPr>
      <p:scale>
        <a:sx n="33" d="100"/>
        <a:sy n="33" d="100"/>
      </p:scale>
      <p:origin x="0" y="-212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0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cap="all" spc="50" baseline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整体存储量规模趋势（PB）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2012.6</c:v>
                </c:pt>
                <c:pt idx="1">
                  <c:v>2013.1</c:v>
                </c:pt>
                <c:pt idx="2">
                  <c:v>2014.1</c:v>
                </c:pt>
                <c:pt idx="3">
                  <c:v>2015.2</c:v>
                </c:pt>
                <c:pt idx="4">
                  <c:v>2015.5</c:v>
                </c:pt>
                <c:pt idx="5">
                  <c:v>2016.5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100</c:v>
                </c:pt>
                <c:pt idx="1">
                  <c:v>150</c:v>
                </c:pt>
                <c:pt idx="2">
                  <c:v>300</c:v>
                </c:pt>
                <c:pt idx="3">
                  <c:v>450</c:v>
                </c:pt>
                <c:pt idx="4">
                  <c:v>500</c:v>
                </c:pt>
                <c:pt idx="5">
                  <c:v>700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72-46C9-8CD0-01BD4970E5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5"/>
        <c:overlap val="-70"/>
        <c:axId val="457178488"/>
        <c:axId val="457178880"/>
      </c:barChart>
      <c:catAx>
        <c:axId val="457178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pPr>
            <a:endParaRPr lang="zh-CN"/>
          </a:p>
        </c:txPr>
        <c:crossAx val="457178880"/>
        <c:crosses val="autoZero"/>
        <c:auto val="1"/>
        <c:lblAlgn val="ctr"/>
        <c:lblOffset val="100"/>
        <c:noMultiLvlLbl val="0"/>
      </c:catAx>
      <c:valAx>
        <c:axId val="457178880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pPr>
            <a:endParaRPr lang="zh-CN"/>
          </a:p>
        </c:txPr>
        <c:crossAx val="457178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ea typeface="微软雅黑" panose="020B0503020204020204" pitchFamily="34" charset="-122"/>
          <a:cs typeface="Times New Roman" panose="02020603050405020304" pitchFamily="18" charset="0"/>
        </a:defRPr>
      </a:pPr>
      <a:endParaRPr lang="zh-CN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2018/3/22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196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2018/3/22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998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2018/3/22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35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2018/3/22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119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2018/3/22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3120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2018/3/22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530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2018/3/22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233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2018/3/22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284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2018/3/22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038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2018/3/22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325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2018/3/22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375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</a:lstStyle>
          <a:p>
            <a:fld id="{1CC9D694-291E-48F2-A044-2BDAF25F6501}" type="datetimeFigureOut">
              <a:rPr lang="zh-CN" altLang="en-US" smtClean="0"/>
              <a:pPr/>
              <a:t>2018/3/22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</a:lstStyle>
          <a:p>
            <a:fld id="{AA3578D0-B293-402A-AFDF-F1AF2C648B4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451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g"/><Relationship Id="rId7" Type="http://schemas.openxmlformats.org/officeDocument/2006/relationships/image" Target="../media/image33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jpg"/><Relationship Id="rId9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han2012/obs-tutorial" TargetMode="External"/><Relationship Id="rId2" Type="http://schemas.openxmlformats.org/officeDocument/2006/relationships/hyperlink" Target="https://github.com/cs-course/iot-storage-experimen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han2012/obs-tutorial/blob/master/README.zh_cn.md" TargetMode="External"/><Relationship Id="rId7" Type="http://schemas.openxmlformats.org/officeDocument/2006/relationships/image" Target="../media/image41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han2012/obs-tutorial/blob/master/known-issues.md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github.com/ShiZhan/iot-storage-experiment/blob/master/report-template.doc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122363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5400" dirty="0"/>
              <a:t>物联网数据存储与管理实验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施展</a:t>
            </a:r>
            <a:endParaRPr lang="en-US" altLang="zh-CN" dirty="0" smtClean="0"/>
          </a:p>
          <a:p>
            <a:r>
              <a:rPr lang="zh-CN" altLang="en-US" dirty="0"/>
              <a:t>武汉光电国家实验室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23" y="0"/>
            <a:ext cx="3344562" cy="16542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685" y="0"/>
            <a:ext cx="1839315" cy="191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4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该怎么办？</a:t>
            </a:r>
            <a:endParaRPr lang="zh-CN" altLang="en-US" sz="36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497"/>
            <a:ext cx="9144000" cy="4802486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0" y="0"/>
            <a:ext cx="9144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整个数字世界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828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物联网数据存储挑战：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庞大：规模持续扩张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复杂：内容结构丰富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00" y="718908"/>
            <a:ext cx="4320000" cy="385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4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存储技术领域能提供什么干货？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2520000"/>
            <a:ext cx="6840000" cy="38154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635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这些？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69" y="2553035"/>
            <a:ext cx="2676410" cy="17666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654" y="2137920"/>
            <a:ext cx="1291831" cy="20018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999" y="504666"/>
            <a:ext cx="2105140" cy="13209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636" y="1690689"/>
            <a:ext cx="1728730" cy="14521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035" y="4452084"/>
            <a:ext cx="3277069" cy="20471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636" y="3436338"/>
            <a:ext cx="1583723" cy="1556202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4044891" y="2443263"/>
            <a:ext cx="720000" cy="720000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zh-CN" dirty="0" smtClean="0"/>
              <a:t>STT</a:t>
            </a:r>
            <a:endParaRPr lang="zh-CN" altLang="en-US" dirty="0"/>
          </a:p>
        </p:txBody>
      </p:sp>
      <p:sp>
        <p:nvSpPr>
          <p:cNvPr id="11" name="椭圆 10"/>
          <p:cNvSpPr/>
          <p:nvPr/>
        </p:nvSpPr>
        <p:spPr>
          <a:xfrm>
            <a:off x="4044891" y="4139788"/>
            <a:ext cx="720000" cy="720000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zh-CN" dirty="0" smtClean="0"/>
              <a:t>PRAM</a:t>
            </a:r>
            <a:endParaRPr lang="zh-CN" altLang="en-US" dirty="0"/>
          </a:p>
        </p:txBody>
      </p:sp>
      <p:grpSp>
        <p:nvGrpSpPr>
          <p:cNvPr id="35" name="组合 34"/>
          <p:cNvGrpSpPr/>
          <p:nvPr/>
        </p:nvGrpSpPr>
        <p:grpSpPr>
          <a:xfrm>
            <a:off x="4764891" y="1240561"/>
            <a:ext cx="2604678" cy="4040930"/>
            <a:chOff x="4764891" y="1240561"/>
            <a:chExt cx="2604678" cy="4040930"/>
          </a:xfrm>
        </p:grpSpPr>
        <p:sp>
          <p:nvSpPr>
            <p:cNvPr id="12" name="椭圆 11"/>
            <p:cNvSpPr/>
            <p:nvPr/>
          </p:nvSpPr>
          <p:spPr>
            <a:xfrm>
              <a:off x="6390637" y="1240561"/>
              <a:ext cx="360000" cy="360000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7009569" y="3163263"/>
              <a:ext cx="360000" cy="360000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6390637" y="4921491"/>
              <a:ext cx="360000" cy="360000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肘形连接符 15"/>
            <p:cNvCxnSpPr>
              <a:stCxn id="13" idx="2"/>
              <a:endCxn id="12" idx="2"/>
            </p:cNvCxnSpPr>
            <p:nvPr/>
          </p:nvCxnSpPr>
          <p:spPr>
            <a:xfrm rot="10800000">
              <a:off x="6390637" y="1420561"/>
              <a:ext cx="618932" cy="1922702"/>
            </a:xfrm>
            <a:prstGeom prst="bentConnector3">
              <a:avLst>
                <a:gd name="adj1" fmla="val 136935"/>
              </a:avLst>
            </a:prstGeom>
            <a:ln w="38100">
              <a:headEnd type="arrow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肘形连接符 17"/>
            <p:cNvCxnSpPr>
              <a:stCxn id="10" idx="6"/>
              <a:endCxn id="13" idx="2"/>
            </p:cNvCxnSpPr>
            <p:nvPr/>
          </p:nvCxnSpPr>
          <p:spPr>
            <a:xfrm>
              <a:off x="4764891" y="2803263"/>
              <a:ext cx="2244678" cy="540000"/>
            </a:xfrm>
            <a:prstGeom prst="bentConnector3">
              <a:avLst>
                <a:gd name="adj1" fmla="val 50000"/>
              </a:avLst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肘形连接符 26"/>
            <p:cNvCxnSpPr>
              <a:stCxn id="14" idx="2"/>
              <a:endCxn id="13" idx="2"/>
            </p:cNvCxnSpPr>
            <p:nvPr/>
          </p:nvCxnSpPr>
          <p:spPr>
            <a:xfrm rot="10800000" flipH="1">
              <a:off x="6390637" y="3343263"/>
              <a:ext cx="618932" cy="1758228"/>
            </a:xfrm>
            <a:prstGeom prst="bentConnector3">
              <a:avLst>
                <a:gd name="adj1" fmla="val -36935"/>
              </a:avLst>
            </a:prstGeom>
            <a:ln w="38100">
              <a:headEnd type="arrow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肘形连接符 30"/>
            <p:cNvCxnSpPr>
              <a:stCxn id="11" idx="6"/>
              <a:endCxn id="13" idx="2"/>
            </p:cNvCxnSpPr>
            <p:nvPr/>
          </p:nvCxnSpPr>
          <p:spPr>
            <a:xfrm flipV="1">
              <a:off x="4764891" y="3343263"/>
              <a:ext cx="2244678" cy="1156525"/>
            </a:xfrm>
            <a:prstGeom prst="bentConnector3">
              <a:avLst>
                <a:gd name="adj1" fmla="val 50000"/>
              </a:avLst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0" y="6120000"/>
            <a:ext cx="9144000" cy="73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还远远不够：数据规模、内容种类</a:t>
            </a:r>
            <a:r>
              <a:rPr lang="en-US" altLang="zh-CN" sz="3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……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609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存储技术领域还能提供什么干货？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8299" y="2451729"/>
            <a:ext cx="5862663" cy="37252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0644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对象存储技术</a:t>
            </a:r>
          </a:p>
        </p:txBody>
      </p:sp>
      <p:grpSp>
        <p:nvGrpSpPr>
          <p:cNvPr id="4" name="组合 50"/>
          <p:cNvGrpSpPr>
            <a:grpSpLocks/>
          </p:cNvGrpSpPr>
          <p:nvPr/>
        </p:nvGrpSpPr>
        <p:grpSpPr bwMode="auto">
          <a:xfrm>
            <a:off x="4878355" y="5827735"/>
            <a:ext cx="1897062" cy="801687"/>
            <a:chOff x="6443663" y="5768975"/>
            <a:chExt cx="2700337" cy="874713"/>
          </a:xfrm>
        </p:grpSpPr>
        <p:pic>
          <p:nvPicPr>
            <p:cNvPr id="5" name="Picture 52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305800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53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19931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54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44366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组合 49"/>
          <p:cNvGrpSpPr>
            <a:grpSpLocks/>
          </p:cNvGrpSpPr>
          <p:nvPr/>
        </p:nvGrpSpPr>
        <p:grpSpPr bwMode="auto">
          <a:xfrm>
            <a:off x="1000092" y="5811860"/>
            <a:ext cx="1897063" cy="800100"/>
            <a:chOff x="6443663" y="5768975"/>
            <a:chExt cx="2700337" cy="874713"/>
          </a:xfrm>
        </p:grpSpPr>
        <p:pic>
          <p:nvPicPr>
            <p:cNvPr id="9" name="Picture 52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305800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53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19931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54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44366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Rectangle 58"/>
          <p:cNvSpPr>
            <a:spLocks noChangeArrowheads="1"/>
          </p:cNvSpPr>
          <p:nvPr/>
        </p:nvSpPr>
        <p:spPr bwMode="auto">
          <a:xfrm>
            <a:off x="2041492" y="6081735"/>
            <a:ext cx="347663" cy="412750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…</a:t>
            </a:r>
          </a:p>
          <a:p>
            <a:pPr algn="ctr"/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039780" y="2106635"/>
            <a:ext cx="1944687" cy="244792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1111217" y="1601810"/>
            <a:ext cx="1798638" cy="3603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应用</a:t>
            </a: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1111217" y="2179660"/>
            <a:ext cx="1798638" cy="36036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系统接口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1111217" y="4049735"/>
            <a:ext cx="1798638" cy="433387"/>
          </a:xfrm>
          <a:prstGeom prst="flowChartManualInpu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主机适配器驱动</a:t>
            </a:r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auto">
          <a:xfrm flipH="1" flipV="1">
            <a:off x="1111217" y="2609872"/>
            <a:ext cx="1798638" cy="433388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文件系统用户部件</a:t>
            </a:r>
          </a:p>
        </p:txBody>
      </p:sp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1111217" y="4699022"/>
            <a:ext cx="1798638" cy="360363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扇区接口</a:t>
            </a:r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1111217" y="5203847"/>
            <a:ext cx="1798638" cy="36036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块</a:t>
            </a:r>
            <a:r>
              <a:rPr lang="en-US" altLang="zh-CN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I/O</a:t>
            </a:r>
            <a:r>
              <a:rPr lang="zh-CN" altLang="en-US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管理器</a:t>
            </a:r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4903755" y="1603397"/>
            <a:ext cx="1798637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应用</a:t>
            </a:r>
          </a:p>
        </p:txBody>
      </p:sp>
      <p:sp>
        <p:nvSpPr>
          <p:cNvPr id="21" name="Rectangle 12"/>
          <p:cNvSpPr>
            <a:spLocks noChangeArrowheads="1"/>
          </p:cNvSpPr>
          <p:nvPr/>
        </p:nvSpPr>
        <p:spPr bwMode="auto">
          <a:xfrm>
            <a:off x="4903755" y="2179660"/>
            <a:ext cx="1798637" cy="36036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系统接口</a:t>
            </a:r>
          </a:p>
        </p:txBody>
      </p:sp>
      <p:sp>
        <p:nvSpPr>
          <p:cNvPr id="22" name="AutoShape 13"/>
          <p:cNvSpPr>
            <a:spLocks noChangeArrowheads="1"/>
          </p:cNvSpPr>
          <p:nvPr/>
        </p:nvSpPr>
        <p:spPr bwMode="auto">
          <a:xfrm>
            <a:off x="4903755" y="3690960"/>
            <a:ext cx="1798637" cy="433387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文件系统存储部件</a:t>
            </a:r>
          </a:p>
        </p:txBody>
      </p:sp>
      <p:sp>
        <p:nvSpPr>
          <p:cNvPr id="23" name="AutoShape 14"/>
          <p:cNvSpPr>
            <a:spLocks noChangeArrowheads="1"/>
          </p:cNvSpPr>
          <p:nvPr/>
        </p:nvSpPr>
        <p:spPr bwMode="auto">
          <a:xfrm flipH="1" flipV="1">
            <a:off x="4903755" y="2609872"/>
            <a:ext cx="1798637" cy="433388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文件系统用户部件</a:t>
            </a:r>
          </a:p>
        </p:txBody>
      </p:sp>
      <p:sp>
        <p:nvSpPr>
          <p:cNvPr id="24" name="Text Box 15"/>
          <p:cNvSpPr txBox="1">
            <a:spLocks noChangeArrowheads="1"/>
          </p:cNvSpPr>
          <p:nvPr/>
        </p:nvSpPr>
        <p:spPr bwMode="auto">
          <a:xfrm>
            <a:off x="1044542" y="1194697"/>
            <a:ext cx="18002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传统模式</a:t>
            </a:r>
          </a:p>
        </p:txBody>
      </p:sp>
      <p:sp>
        <p:nvSpPr>
          <p:cNvPr id="25" name="Text Box 16"/>
          <p:cNvSpPr txBox="1">
            <a:spLocks noChangeArrowheads="1"/>
          </p:cNvSpPr>
          <p:nvPr/>
        </p:nvSpPr>
        <p:spPr bwMode="auto">
          <a:xfrm>
            <a:off x="4573555" y="1201989"/>
            <a:ext cx="23193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</a:t>
            </a:r>
            <a:r>
              <a:rPr lang="zh-CN" altLang="en-US" sz="24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对象</a:t>
            </a:r>
            <a:r>
              <a:rPr lang="zh-CN" altLang="en-US" sz="24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模式</a:t>
            </a:r>
          </a:p>
        </p:txBody>
      </p:sp>
      <p:sp>
        <p:nvSpPr>
          <p:cNvPr id="26" name="Rectangle 18"/>
          <p:cNvSpPr>
            <a:spLocks noChangeArrowheads="1"/>
          </p:cNvSpPr>
          <p:nvPr/>
        </p:nvSpPr>
        <p:spPr bwMode="auto">
          <a:xfrm>
            <a:off x="1039780" y="5130822"/>
            <a:ext cx="1944687" cy="1512888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7" name="Rectangle 19"/>
          <p:cNvSpPr>
            <a:spLocks noChangeArrowheads="1"/>
          </p:cNvSpPr>
          <p:nvPr/>
        </p:nvSpPr>
        <p:spPr bwMode="auto">
          <a:xfrm>
            <a:off x="4830730" y="3690960"/>
            <a:ext cx="1943100" cy="295275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8" name="Rectangle 20"/>
          <p:cNvSpPr>
            <a:spLocks noChangeArrowheads="1"/>
          </p:cNvSpPr>
          <p:nvPr/>
        </p:nvSpPr>
        <p:spPr bwMode="auto">
          <a:xfrm>
            <a:off x="4832317" y="2106635"/>
            <a:ext cx="1943100" cy="1008062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9" name="AutoShape 21"/>
          <p:cNvSpPr>
            <a:spLocks noChangeArrowheads="1"/>
          </p:cNvSpPr>
          <p:nvPr/>
        </p:nvSpPr>
        <p:spPr bwMode="auto">
          <a:xfrm>
            <a:off x="1760505" y="5562622"/>
            <a:ext cx="431800" cy="288925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0" name="Rectangle 23"/>
          <p:cNvSpPr>
            <a:spLocks noChangeArrowheads="1"/>
          </p:cNvSpPr>
          <p:nvPr/>
        </p:nvSpPr>
        <p:spPr bwMode="auto">
          <a:xfrm>
            <a:off x="4902167" y="5202260"/>
            <a:ext cx="1798638" cy="360362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块</a:t>
            </a:r>
            <a:r>
              <a:rPr lang="en-US" altLang="zh-CN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I/O</a:t>
            </a:r>
            <a:r>
              <a:rPr lang="zh-CN" altLang="en-US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管理器</a:t>
            </a:r>
          </a:p>
        </p:txBody>
      </p:sp>
      <p:sp>
        <p:nvSpPr>
          <p:cNvPr id="31" name="AutoShape 26"/>
          <p:cNvSpPr>
            <a:spLocks noChangeArrowheads="1"/>
          </p:cNvSpPr>
          <p:nvPr/>
        </p:nvSpPr>
        <p:spPr bwMode="auto">
          <a:xfrm>
            <a:off x="5549867" y="5562622"/>
            <a:ext cx="431800" cy="288925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2" name="AutoShape 27"/>
          <p:cNvSpPr>
            <a:spLocks noChangeArrowheads="1"/>
          </p:cNvSpPr>
          <p:nvPr/>
        </p:nvSpPr>
        <p:spPr bwMode="auto">
          <a:xfrm>
            <a:off x="1760505" y="5059385"/>
            <a:ext cx="431800" cy="144462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grpSp>
        <p:nvGrpSpPr>
          <p:cNvPr id="33" name="Group 28"/>
          <p:cNvGrpSpPr>
            <a:grpSpLocks/>
          </p:cNvGrpSpPr>
          <p:nvPr/>
        </p:nvGrpSpPr>
        <p:grpSpPr bwMode="auto">
          <a:xfrm>
            <a:off x="4903755" y="3186135"/>
            <a:ext cx="1798637" cy="504825"/>
            <a:chOff x="3062" y="2069"/>
            <a:chExt cx="1133" cy="318"/>
          </a:xfrm>
        </p:grpSpPr>
        <p:sp>
          <p:nvSpPr>
            <p:cNvPr id="34" name="Rectangle 29"/>
            <p:cNvSpPr>
              <a:spLocks noChangeArrowheads="1"/>
            </p:cNvSpPr>
            <p:nvPr/>
          </p:nvSpPr>
          <p:spPr bwMode="auto">
            <a:xfrm>
              <a:off x="3062" y="2069"/>
              <a:ext cx="1133" cy="227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60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OSD</a:t>
              </a:r>
              <a:r>
                <a:rPr lang="zh-CN" altLang="en-US" sz="160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接口</a:t>
              </a:r>
            </a:p>
          </p:txBody>
        </p:sp>
        <p:sp>
          <p:nvSpPr>
            <p:cNvPr id="35" name="AutoShape 30"/>
            <p:cNvSpPr>
              <a:spLocks noChangeArrowheads="1"/>
            </p:cNvSpPr>
            <p:nvPr/>
          </p:nvSpPr>
          <p:spPr bwMode="auto">
            <a:xfrm>
              <a:off x="3470" y="2296"/>
              <a:ext cx="272" cy="91"/>
            </a:xfrm>
            <a:prstGeom prst="upDownArrow">
              <a:avLst>
                <a:gd name="adj1" fmla="val 50000"/>
                <a:gd name="adj2" fmla="val 2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</p:grpSp>
      <p:sp>
        <p:nvSpPr>
          <p:cNvPr id="36" name="AutoShape 31"/>
          <p:cNvSpPr>
            <a:spLocks noChangeArrowheads="1"/>
          </p:cNvSpPr>
          <p:nvPr/>
        </p:nvSpPr>
        <p:spPr bwMode="auto">
          <a:xfrm>
            <a:off x="1760505" y="4483122"/>
            <a:ext cx="431800" cy="215900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7" name="AutoShape 32"/>
          <p:cNvSpPr>
            <a:spLocks noChangeArrowheads="1"/>
          </p:cNvSpPr>
          <p:nvPr/>
        </p:nvSpPr>
        <p:spPr bwMode="auto">
          <a:xfrm>
            <a:off x="5551455" y="3043260"/>
            <a:ext cx="431800" cy="142875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8" name="AutoShape 33"/>
          <p:cNvSpPr>
            <a:spLocks noChangeArrowheads="1"/>
          </p:cNvSpPr>
          <p:nvPr/>
        </p:nvSpPr>
        <p:spPr bwMode="auto">
          <a:xfrm>
            <a:off x="1760505" y="1962172"/>
            <a:ext cx="431800" cy="217488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9" name="AutoShape 34"/>
          <p:cNvSpPr>
            <a:spLocks noChangeArrowheads="1"/>
          </p:cNvSpPr>
          <p:nvPr/>
        </p:nvSpPr>
        <p:spPr bwMode="auto">
          <a:xfrm>
            <a:off x="5551455" y="1962172"/>
            <a:ext cx="431800" cy="217488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0" name="AutoShape 35"/>
          <p:cNvSpPr>
            <a:spLocks noChangeArrowheads="1"/>
          </p:cNvSpPr>
          <p:nvPr/>
        </p:nvSpPr>
        <p:spPr bwMode="auto">
          <a:xfrm flipH="1" flipV="1">
            <a:off x="1111217" y="2609872"/>
            <a:ext cx="1798638" cy="433388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文件系统用户部件</a:t>
            </a:r>
          </a:p>
        </p:txBody>
      </p:sp>
      <p:sp>
        <p:nvSpPr>
          <p:cNvPr id="41" name="AutoShape 36"/>
          <p:cNvSpPr>
            <a:spLocks noChangeArrowheads="1"/>
          </p:cNvSpPr>
          <p:nvPr/>
        </p:nvSpPr>
        <p:spPr bwMode="auto">
          <a:xfrm>
            <a:off x="1111217" y="4051322"/>
            <a:ext cx="1798638" cy="433388"/>
          </a:xfrm>
          <a:prstGeom prst="flowChartManualInpu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 b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适配器驱动</a:t>
            </a:r>
          </a:p>
        </p:txBody>
      </p:sp>
      <p:sp>
        <p:nvSpPr>
          <p:cNvPr id="42" name="AutoShape 37"/>
          <p:cNvSpPr>
            <a:spLocks noChangeArrowheads="1"/>
          </p:cNvSpPr>
          <p:nvPr/>
        </p:nvSpPr>
        <p:spPr bwMode="auto">
          <a:xfrm rot="5400000" flipH="1">
            <a:off x="1795430" y="2286022"/>
            <a:ext cx="431800" cy="1800225"/>
          </a:xfrm>
          <a:prstGeom prst="parallelogram">
            <a:avLst>
              <a:gd name="adj" fmla="val 1729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文件系统存储部件</a:t>
            </a:r>
          </a:p>
        </p:txBody>
      </p:sp>
      <p:sp>
        <p:nvSpPr>
          <p:cNvPr id="43" name="AutoShape 38"/>
          <p:cNvSpPr>
            <a:spLocks noChangeArrowheads="1"/>
          </p:cNvSpPr>
          <p:nvPr/>
        </p:nvSpPr>
        <p:spPr bwMode="auto">
          <a:xfrm rot="5400000" flipH="1">
            <a:off x="1795430" y="2646384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盘设备驱动</a:t>
            </a:r>
          </a:p>
        </p:txBody>
      </p:sp>
      <p:sp>
        <p:nvSpPr>
          <p:cNvPr id="44" name="AutoShape 39"/>
          <p:cNvSpPr>
            <a:spLocks noChangeArrowheads="1"/>
          </p:cNvSpPr>
          <p:nvPr/>
        </p:nvSpPr>
        <p:spPr bwMode="auto">
          <a:xfrm rot="5400000" flipH="1">
            <a:off x="1795430" y="3006747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总线设备驱动</a:t>
            </a:r>
          </a:p>
        </p:txBody>
      </p:sp>
      <p:sp>
        <p:nvSpPr>
          <p:cNvPr id="45" name="AutoShape 40"/>
          <p:cNvSpPr>
            <a:spLocks noChangeArrowheads="1"/>
          </p:cNvSpPr>
          <p:nvPr/>
        </p:nvSpPr>
        <p:spPr bwMode="auto">
          <a:xfrm rot="5400000" flipH="1">
            <a:off x="1795430" y="3006747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 b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总线驱动</a:t>
            </a:r>
          </a:p>
        </p:txBody>
      </p:sp>
      <p:sp>
        <p:nvSpPr>
          <p:cNvPr id="46" name="AutoShape 41"/>
          <p:cNvSpPr>
            <a:spLocks noChangeArrowheads="1"/>
          </p:cNvSpPr>
          <p:nvPr/>
        </p:nvSpPr>
        <p:spPr bwMode="auto">
          <a:xfrm rot="5400000" flipH="1">
            <a:off x="1795430" y="2646384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 b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硬盘驱动</a:t>
            </a:r>
          </a:p>
        </p:txBody>
      </p:sp>
      <p:sp>
        <p:nvSpPr>
          <p:cNvPr id="47" name="AutoShape 42"/>
          <p:cNvSpPr>
            <a:spLocks noChangeArrowheads="1"/>
          </p:cNvSpPr>
          <p:nvPr/>
        </p:nvSpPr>
        <p:spPr bwMode="auto">
          <a:xfrm rot="5400000" flipH="1">
            <a:off x="1795430" y="2286022"/>
            <a:ext cx="431800" cy="1800225"/>
          </a:xfrm>
          <a:prstGeom prst="parallelogram">
            <a:avLst>
              <a:gd name="adj" fmla="val 1729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文件系统存储部件</a:t>
            </a:r>
          </a:p>
        </p:txBody>
      </p:sp>
      <p:sp>
        <p:nvSpPr>
          <p:cNvPr id="48" name="Rectangle 43"/>
          <p:cNvSpPr>
            <a:spLocks noChangeArrowheads="1"/>
          </p:cNvSpPr>
          <p:nvPr/>
        </p:nvSpPr>
        <p:spPr bwMode="auto">
          <a:xfrm>
            <a:off x="4829147" y="4625997"/>
            <a:ext cx="1946270" cy="2017713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9" name="AutoShape 44"/>
          <p:cNvSpPr>
            <a:spLocks noChangeArrowheads="1"/>
          </p:cNvSpPr>
          <p:nvPr/>
        </p:nvSpPr>
        <p:spPr bwMode="auto">
          <a:xfrm>
            <a:off x="5551455" y="3043260"/>
            <a:ext cx="431800" cy="1008062"/>
          </a:xfrm>
          <a:prstGeom prst="upDownArrow">
            <a:avLst>
              <a:gd name="adj1" fmla="val 50000"/>
              <a:gd name="adj2" fmla="val 4669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0" name="Text Box 48"/>
          <p:cNvSpPr txBox="1">
            <a:spLocks noChangeArrowheads="1"/>
          </p:cNvSpPr>
          <p:nvPr/>
        </p:nvSpPr>
        <p:spPr bwMode="auto">
          <a:xfrm>
            <a:off x="-71470" y="3168672"/>
            <a:ext cx="1117614" cy="310854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</a:t>
            </a:r>
            <a:r>
              <a:rPr lang="zh-CN" altLang="en-US" sz="28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主机</a:t>
            </a: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r>
              <a:rPr lang="zh-CN" altLang="en-US" sz="28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存储</a:t>
            </a:r>
            <a:endParaRPr lang="en-US" altLang="zh-CN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r>
              <a:rPr lang="zh-CN" altLang="en-US" sz="28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系统</a:t>
            </a:r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1" name="Rectangle 58"/>
          <p:cNvSpPr>
            <a:spLocks noChangeArrowheads="1"/>
          </p:cNvSpPr>
          <p:nvPr/>
        </p:nvSpPr>
        <p:spPr bwMode="auto">
          <a:xfrm>
            <a:off x="5919755" y="6099197"/>
            <a:ext cx="347662" cy="411163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…</a:t>
            </a:r>
          </a:p>
          <a:p>
            <a:pPr algn="ctr"/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2" name="矩形 55"/>
          <p:cNvSpPr>
            <a:spLocks noChangeArrowheads="1"/>
          </p:cNvSpPr>
          <p:nvPr/>
        </p:nvSpPr>
        <p:spPr bwMode="auto">
          <a:xfrm>
            <a:off x="2992508" y="4806972"/>
            <a:ext cx="1762027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只含数据</a:t>
            </a:r>
          </a:p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主机负责组织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和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3" name="矩形 56"/>
          <p:cNvSpPr>
            <a:spLocks noChangeArrowheads="1"/>
          </p:cNvSpPr>
          <p:nvPr/>
        </p:nvSpPr>
        <p:spPr bwMode="auto">
          <a:xfrm>
            <a:off x="6783458" y="4845444"/>
            <a:ext cx="2360542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含</a:t>
            </a:r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“数据、属性”</a:t>
            </a:r>
            <a:endParaRPr lang="en-US" altLang="zh-CN" sz="2000" dirty="0" smtClean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以后更可以扩展“</a:t>
            </a:r>
            <a:r>
              <a:rPr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操作</a:t>
            </a:r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”</a:t>
            </a:r>
            <a:endParaRPr lang="en-US" altLang="zh-CN" sz="20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7057992" y="3084535"/>
            <a:ext cx="1487488" cy="9787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性能高</a:t>
            </a:r>
            <a:endParaRPr lang="en-US" altLang="zh-CN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管理简单</a:t>
            </a:r>
          </a:p>
        </p:txBody>
      </p:sp>
      <p:sp>
        <p:nvSpPr>
          <p:cNvPr id="55" name="矩形 54"/>
          <p:cNvSpPr/>
          <p:nvPr/>
        </p:nvSpPr>
        <p:spPr>
          <a:xfrm>
            <a:off x="3159092" y="3097235"/>
            <a:ext cx="1487488" cy="9787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效率低</a:t>
            </a:r>
            <a:endParaRPr lang="en-US" altLang="zh-CN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管理复杂</a:t>
            </a:r>
          </a:p>
        </p:txBody>
      </p:sp>
      <p:sp>
        <p:nvSpPr>
          <p:cNvPr id="58" name="矩形 57"/>
          <p:cNvSpPr/>
          <p:nvPr/>
        </p:nvSpPr>
        <p:spPr>
          <a:xfrm>
            <a:off x="0" y="1278750"/>
            <a:ext cx="9144000" cy="556902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2519998" y="3240000"/>
            <a:ext cx="3600000" cy="1080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6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内容扩展</a:t>
            </a:r>
            <a:endParaRPr lang="zh-CN" altLang="en-US" sz="6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844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7037E-7 L 0.41094 0.0048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" y="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L 0.41268 0.1173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" y="5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1 3.7037E-7 L 0.41059 0.11944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" y="6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7.40741E-7 L 0.41407 0.1173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" y="5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73 2.96296E-6 L 0.41459 0.1298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" y="6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"/>
                                            </p:cond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-4.16667E-6 0.14699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7.40741E-7 L -1.11111E-6 0.14167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22" grpId="0" animBg="1"/>
      <p:bldP spid="22" grpId="1" animBg="1"/>
      <p:bldP spid="23" grpId="0" animBg="1"/>
      <p:bldP spid="27" grpId="0" animBg="1"/>
      <p:bldP spid="37" grpId="0" animBg="1"/>
      <p:bldP spid="41" grpId="0" animBg="1"/>
      <p:bldP spid="41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8" grpId="0" animBg="1"/>
      <p:bldP spid="49" grpId="0" animBg="1"/>
      <p:bldP spid="51" grpId="0" animBg="1"/>
      <p:bldP spid="53" grpId="0"/>
      <p:bldP spid="54" grpId="0" animBg="1"/>
      <p:bldP spid="55" grpId="0" animBg="1"/>
      <p:bldP spid="58" grpId="0" animBg="1"/>
      <p:bldP spid="5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对象</a:t>
            </a:r>
            <a:r>
              <a:rPr lang="zh-CN" altLang="en-US" dirty="0" smtClean="0"/>
              <a:t>存储系统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1528170"/>
            <a:ext cx="6858048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dirty="0" smtClean="0"/>
              <a:t>元数据由此解耦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519998" y="3240000"/>
            <a:ext cx="3600000" cy="1080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6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规模扩展</a:t>
            </a:r>
            <a:endParaRPr lang="zh-CN" altLang="en-US" sz="6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66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主动对象存储</a:t>
            </a:r>
            <a:endParaRPr lang="zh-CN" altLang="en-US" dirty="0"/>
          </a:p>
        </p:txBody>
      </p:sp>
      <p:pic>
        <p:nvPicPr>
          <p:cNvPr id="56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500174"/>
            <a:ext cx="7931150" cy="439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" name="TextBox 9"/>
          <p:cNvSpPr txBox="1">
            <a:spLocks noChangeArrowheads="1"/>
          </p:cNvSpPr>
          <p:nvPr/>
        </p:nvSpPr>
        <p:spPr bwMode="auto">
          <a:xfrm>
            <a:off x="4521141" y="3295650"/>
            <a:ext cx="1458913" cy="4191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36000" rIns="36000" anchor="ctr">
            <a:no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负载模型</a:t>
            </a:r>
            <a:r>
              <a:rPr lang="en-US" altLang="zh-CN" sz="1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预测模型</a:t>
            </a:r>
          </a:p>
        </p:txBody>
      </p:sp>
      <p:sp>
        <p:nvSpPr>
          <p:cNvPr id="59" name="圆角矩形标注 58"/>
          <p:cNvSpPr/>
          <p:nvPr/>
        </p:nvSpPr>
        <p:spPr>
          <a:xfrm>
            <a:off x="6359496" y="1611299"/>
            <a:ext cx="2214562" cy="1143000"/>
          </a:xfrm>
          <a:prstGeom prst="wedgeRoundRectCallout">
            <a:avLst>
              <a:gd name="adj1" fmla="val -68936"/>
              <a:gd name="adj2" fmla="val 108140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根据历史负载预测未来趋势</a:t>
            </a:r>
          </a:p>
        </p:txBody>
      </p:sp>
      <p:sp>
        <p:nvSpPr>
          <p:cNvPr id="60" name="矩形 59"/>
          <p:cNvSpPr/>
          <p:nvPr/>
        </p:nvSpPr>
        <p:spPr>
          <a:xfrm>
            <a:off x="2073246" y="5540362"/>
            <a:ext cx="2928937" cy="57150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存储主动服务机制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430933" y="5540362"/>
            <a:ext cx="1571625" cy="57150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存储节点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96" t="5001" r="3229" b="2187"/>
          <a:stretch/>
        </p:blipFill>
        <p:spPr>
          <a:xfrm rot="16200000">
            <a:off x="-360000" y="4500000"/>
            <a:ext cx="2633665" cy="17267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2" name="文本框 61"/>
          <p:cNvSpPr txBox="1"/>
          <p:nvPr/>
        </p:nvSpPr>
        <p:spPr>
          <a:xfrm>
            <a:off x="2519998" y="3240000"/>
            <a:ext cx="3600000" cy="1080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6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功能扩展</a:t>
            </a:r>
            <a:endParaRPr lang="zh-CN" altLang="en-US" sz="6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525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工业界广泛应用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76" y="1396699"/>
            <a:ext cx="3669921" cy="2297049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995" y="3314746"/>
            <a:ext cx="2377381" cy="914377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5" b="33907"/>
          <a:stretch/>
        </p:blipFill>
        <p:spPr>
          <a:xfrm>
            <a:off x="6285424" y="4294999"/>
            <a:ext cx="2252523" cy="992175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995" y="2628468"/>
            <a:ext cx="2377381" cy="620402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50" y="476859"/>
            <a:ext cx="2275670" cy="8402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05" y="1382982"/>
            <a:ext cx="2536161" cy="1179610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30" y="3693748"/>
            <a:ext cx="3164252" cy="3164252"/>
          </a:xfrm>
          <a:prstGeom prst="rect">
            <a:avLst/>
          </a:prstGeom>
        </p:spPr>
      </p:pic>
      <p:sp>
        <p:nvSpPr>
          <p:cNvPr id="64" name="右箭头 63"/>
          <p:cNvSpPr/>
          <p:nvPr/>
        </p:nvSpPr>
        <p:spPr>
          <a:xfrm>
            <a:off x="4680000" y="1800000"/>
            <a:ext cx="1080000" cy="1800000"/>
          </a:xfrm>
          <a:prstGeom prst="rightArrow">
            <a:avLst>
              <a:gd name="adj1" fmla="val 50000"/>
              <a:gd name="adj2" fmla="val 1800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简单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粗暴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有效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65" name="右箭头 64"/>
          <p:cNvSpPr/>
          <p:nvPr/>
        </p:nvSpPr>
        <p:spPr>
          <a:xfrm flipH="1">
            <a:off x="4680000" y="4680000"/>
            <a:ext cx="1080000" cy="72000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标准化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1" b="10123"/>
          <a:stretch/>
        </p:blipFill>
        <p:spPr>
          <a:xfrm>
            <a:off x="6478662" y="5353049"/>
            <a:ext cx="1866046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7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实验计划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 smtClean="0"/>
              <a:t>3-22</a:t>
            </a:r>
          </a:p>
          <a:p>
            <a:pPr lvl="1"/>
            <a:r>
              <a:rPr lang="zh-CN" altLang="en-US" dirty="0" smtClean="0"/>
              <a:t>实验一：熟悉基础环境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Git</a:t>
            </a:r>
            <a:r>
              <a:rPr lang="zh-CN" altLang="en-US" dirty="0" smtClean="0"/>
              <a:t>与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系统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Python</a:t>
            </a:r>
            <a:r>
              <a:rPr lang="zh-CN" altLang="en-US" dirty="0" smtClean="0"/>
              <a:t>、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运行环境</a:t>
            </a:r>
            <a:endParaRPr lang="en-US" altLang="zh-CN" dirty="0" smtClean="0"/>
          </a:p>
          <a:p>
            <a:r>
              <a:rPr lang="en-US" altLang="zh-CN" dirty="0" smtClean="0"/>
              <a:t>3-29</a:t>
            </a:r>
          </a:p>
          <a:p>
            <a:pPr lvl="1"/>
            <a:r>
              <a:rPr lang="zh-CN" altLang="en-US" dirty="0" smtClean="0"/>
              <a:t>实验二：实践对象存储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服务：</a:t>
            </a:r>
            <a:r>
              <a:rPr lang="en-US" altLang="zh-CN" dirty="0" err="1" smtClean="0"/>
              <a:t>Minio</a:t>
            </a:r>
            <a:endParaRPr lang="en-US" altLang="zh-CN" dirty="0"/>
          </a:p>
          <a:p>
            <a:pPr lvl="2"/>
            <a:r>
              <a:rPr lang="zh-CN" altLang="en-US" dirty="0" smtClean="0"/>
              <a:t>客户：</a:t>
            </a:r>
            <a:r>
              <a:rPr lang="en-US" altLang="zh-CN" dirty="0" smtClean="0"/>
              <a:t>s3cmd/</a:t>
            </a:r>
            <a:r>
              <a:rPr lang="en-US" altLang="zh-CN" dirty="0" err="1" smtClean="0"/>
              <a:t>aws</a:t>
            </a:r>
            <a:r>
              <a:rPr lang="en-US" altLang="zh-CN" dirty="0" smtClean="0"/>
              <a:t>-shell</a:t>
            </a:r>
          </a:p>
          <a:p>
            <a:pPr lvl="2"/>
            <a:r>
              <a:rPr lang="zh-CN" altLang="en-US" dirty="0" smtClean="0"/>
              <a:t>评测：</a:t>
            </a:r>
            <a:r>
              <a:rPr lang="en-US" altLang="zh-CN" dirty="0" err="1" smtClean="0"/>
              <a:t>COSBench</a:t>
            </a:r>
            <a:endParaRPr lang="en-US" altLang="zh-CN" dirty="0" smtClean="0"/>
          </a:p>
          <a:p>
            <a:r>
              <a:rPr lang="en-US" altLang="zh-CN" dirty="0" smtClean="0"/>
              <a:t>4-12</a:t>
            </a:r>
          </a:p>
          <a:p>
            <a:pPr lvl="1"/>
            <a:r>
              <a:rPr lang="zh-CN" altLang="en-US" dirty="0" smtClean="0"/>
              <a:t>实验三：进行初步研究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性能数据分析，选题深入测试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扩展实验</a:t>
            </a:r>
            <a:endParaRPr lang="en-US" altLang="zh-CN" dirty="0" smtClean="0"/>
          </a:p>
          <a:p>
            <a:r>
              <a:rPr lang="en-US" altLang="zh-CN" dirty="0" smtClean="0"/>
              <a:t>4-23</a:t>
            </a:r>
          </a:p>
          <a:p>
            <a:pPr lvl="1"/>
            <a:r>
              <a:rPr lang="zh-CN" altLang="en-US" dirty="0" smtClean="0"/>
              <a:t>提交实验报告</a:t>
            </a:r>
            <a:r>
              <a:rPr lang="en-US" altLang="zh-CN" dirty="0" smtClean="0"/>
              <a:t>(</a:t>
            </a:r>
            <a:r>
              <a:rPr lang="zh-CN" altLang="en-US" dirty="0" smtClean="0"/>
              <a:t>电邮、纸质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680000" y="360000"/>
            <a:ext cx="4320000" cy="612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技能树</a:t>
            </a:r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752000" y="4924425"/>
            <a:ext cx="4176000" cy="1413433"/>
          </a:xfrm>
          <a:prstGeom prst="roundRect">
            <a:avLst>
              <a:gd name="adj" fmla="val 6951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操作系统与语言环境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824000" y="5053417"/>
            <a:ext cx="1728000" cy="900000"/>
          </a:xfrm>
          <a:prstGeom prst="roundRect">
            <a:avLst>
              <a:gd name="adj" fmla="val 4943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Linux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752000" y="1080000"/>
            <a:ext cx="4176000" cy="1819105"/>
          </a:xfrm>
          <a:prstGeom prst="roundRect">
            <a:avLst>
              <a:gd name="adj" fmla="val 6951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物联网应用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17"/>
          <a:stretch/>
        </p:blipFill>
        <p:spPr>
          <a:xfrm>
            <a:off x="4788000" y="1584000"/>
            <a:ext cx="4140000" cy="560928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635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  <p:cxnSp>
        <p:nvCxnSpPr>
          <p:cNvPr id="12" name="肘形连接符 11"/>
          <p:cNvCxnSpPr>
            <a:stCxn id="15" idx="0"/>
            <a:endCxn id="17" idx="2"/>
          </p:cNvCxnSpPr>
          <p:nvPr/>
        </p:nvCxnSpPr>
        <p:spPr>
          <a:xfrm rot="5400000" flipH="1" flipV="1">
            <a:off x="5235281" y="4671880"/>
            <a:ext cx="906256" cy="818"/>
          </a:xfrm>
          <a:prstGeom prst="bentConnector3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32" idx="0"/>
            <a:endCxn id="17" idx="2"/>
          </p:cNvCxnSpPr>
          <p:nvPr/>
        </p:nvCxnSpPr>
        <p:spPr>
          <a:xfrm rot="16200000" flipV="1">
            <a:off x="6301119" y="3606860"/>
            <a:ext cx="821682" cy="2046284"/>
          </a:xfrm>
          <a:prstGeom prst="bentConnector3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4896000" y="5125417"/>
            <a:ext cx="1584000" cy="540000"/>
          </a:xfrm>
          <a:prstGeom prst="roundRect">
            <a:avLst>
              <a:gd name="adj" fmla="val 854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脚本与工具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en-US" altLang="zh-CN" sz="1200" dirty="0" err="1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Bash,GNU</a:t>
            </a:r>
            <a:r>
              <a:rPr lang="en-US" altLang="zh-CN" sz="12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tools…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897636" y="3679161"/>
            <a:ext cx="1582364" cy="54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对象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存储服务</a:t>
            </a:r>
            <a:endParaRPr lang="zh-CN" altLang="en-US" sz="105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cxnSp>
        <p:nvCxnSpPr>
          <p:cNvPr id="21" name="肘形连接符 20"/>
          <p:cNvCxnSpPr>
            <a:stCxn id="17" idx="0"/>
            <a:endCxn id="10" idx="2"/>
          </p:cNvCxnSpPr>
          <p:nvPr/>
        </p:nvCxnSpPr>
        <p:spPr>
          <a:xfrm rot="5400000" flipH="1" flipV="1">
            <a:off x="5874381" y="2713542"/>
            <a:ext cx="780056" cy="1151182"/>
          </a:xfrm>
          <a:prstGeom prst="bentConnector3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圆角矩形 21"/>
          <p:cNvSpPr/>
          <p:nvPr/>
        </p:nvSpPr>
        <p:spPr>
          <a:xfrm>
            <a:off x="4880159" y="2405563"/>
            <a:ext cx="900000" cy="360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智能家居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6917225" y="2383084"/>
            <a:ext cx="900000" cy="360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交通管理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5898692" y="2383084"/>
            <a:ext cx="900000" cy="360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医疗保健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7935757" y="2383084"/>
            <a:ext cx="900000" cy="360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仓储物流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6634447" y="5040843"/>
            <a:ext cx="2201310" cy="900000"/>
          </a:xfrm>
          <a:prstGeom prst="roundRect">
            <a:avLst>
              <a:gd name="adj" fmla="val 4943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语言环境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7005477" y="3680312"/>
            <a:ext cx="1440000" cy="54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对象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存储管理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与测试工具</a:t>
            </a:r>
            <a:endParaRPr lang="zh-CN" altLang="en-US" sz="105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6712204" y="5125417"/>
            <a:ext cx="720000" cy="540000"/>
          </a:xfrm>
          <a:prstGeom prst="roundRect">
            <a:avLst>
              <a:gd name="adj" fmla="val 854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Python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7519792" y="5125417"/>
            <a:ext cx="720000" cy="540000"/>
          </a:xfrm>
          <a:prstGeom prst="roundRect">
            <a:avLst>
              <a:gd name="adj" fmla="val 854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Java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8357189" y="5125417"/>
            <a:ext cx="360000" cy="540000"/>
          </a:xfrm>
          <a:prstGeom prst="roundRect">
            <a:avLst>
              <a:gd name="adj" fmla="val 854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Go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cxnSp>
        <p:nvCxnSpPr>
          <p:cNvPr id="59" name="肘形连接符 58"/>
          <p:cNvCxnSpPr>
            <a:stCxn id="32" idx="0"/>
            <a:endCxn id="41" idx="2"/>
          </p:cNvCxnSpPr>
          <p:nvPr/>
        </p:nvCxnSpPr>
        <p:spPr>
          <a:xfrm rot="16200000" flipV="1">
            <a:off x="7320025" y="4625765"/>
            <a:ext cx="820531" cy="9625"/>
          </a:xfrm>
          <a:prstGeom prst="bentConnector3">
            <a:avLst>
              <a:gd name="adj1" fmla="val 50000"/>
            </a:avLst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肘形连接符 63"/>
          <p:cNvCxnSpPr>
            <a:stCxn id="41" idx="0"/>
            <a:endCxn id="10" idx="2"/>
          </p:cNvCxnSpPr>
          <p:nvPr/>
        </p:nvCxnSpPr>
        <p:spPr>
          <a:xfrm rot="16200000" flipV="1">
            <a:off x="6892136" y="2846970"/>
            <a:ext cx="781207" cy="885477"/>
          </a:xfrm>
          <a:prstGeom prst="bentConnector3">
            <a:avLst>
              <a:gd name="adj1" fmla="val 50000"/>
            </a:avLst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51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基本信息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施展</a:t>
            </a:r>
            <a:r>
              <a:rPr lang="zh-CN" altLang="en-US" sz="2000" dirty="0"/>
              <a:t> 副研究员，武汉光电国家实验室，存储部，</a:t>
            </a:r>
            <a:r>
              <a:rPr lang="en-US" altLang="zh-CN" sz="2000" dirty="0"/>
              <a:t>F309</a:t>
            </a:r>
            <a:endParaRPr lang="en-US" altLang="zh-CN" dirty="0"/>
          </a:p>
          <a:p>
            <a:r>
              <a:rPr lang="zh-CN" altLang="en-US" b="1" dirty="0" smtClean="0"/>
              <a:t>课程时间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4,5,7</a:t>
            </a:r>
            <a:r>
              <a:rPr lang="zh-CN" altLang="en-US" sz="2000" dirty="0" smtClean="0"/>
              <a:t>周周四晚上</a:t>
            </a:r>
            <a:r>
              <a:rPr lang="en-US" altLang="zh-CN" sz="2000" dirty="0" smtClean="0"/>
              <a:t>18:30-21:50</a:t>
            </a:r>
          </a:p>
          <a:p>
            <a:r>
              <a:rPr lang="zh-CN" altLang="en-US" b="1" dirty="0" smtClean="0"/>
              <a:t>课程教室</a:t>
            </a:r>
            <a:r>
              <a:rPr lang="zh-CN" altLang="en-US" sz="2000" dirty="0" smtClean="0"/>
              <a:t> 南一楼</a:t>
            </a:r>
            <a:r>
              <a:rPr lang="en-US" altLang="zh-CN" sz="2000" dirty="0" smtClean="0"/>
              <a:t>804</a:t>
            </a:r>
            <a:endParaRPr lang="en-US" altLang="zh-CN" dirty="0"/>
          </a:p>
          <a:p>
            <a:r>
              <a:rPr lang="zh-CN" altLang="en-US" b="1" dirty="0"/>
              <a:t>课程主页</a:t>
            </a:r>
            <a:r>
              <a:rPr lang="zh-CN" altLang="en-US" sz="2000" dirty="0"/>
              <a:t> </a:t>
            </a:r>
            <a:r>
              <a:rPr lang="en-US" altLang="zh-CN" sz="1800" dirty="0">
                <a:hlinkClick r:id="rId2"/>
              </a:rPr>
              <a:t>https://</a:t>
            </a:r>
            <a:r>
              <a:rPr lang="en-US" altLang="zh-CN" sz="1800" dirty="0" smtClean="0">
                <a:hlinkClick r:id="rId2"/>
              </a:rPr>
              <a:t>github.com/cs-course/iot-storage-experiment</a:t>
            </a:r>
            <a:r>
              <a:rPr lang="en-US" altLang="zh-CN" sz="1800" dirty="0" smtClean="0"/>
              <a:t> </a:t>
            </a:r>
            <a:endParaRPr lang="en-US" altLang="zh-CN" dirty="0"/>
          </a:p>
          <a:p>
            <a:r>
              <a:rPr lang="zh-CN" altLang="en-US" b="1" dirty="0" smtClean="0"/>
              <a:t>实验说明</a:t>
            </a:r>
            <a:r>
              <a:rPr lang="zh-CN" altLang="en-US" sz="2000" b="1" dirty="0" smtClean="0"/>
              <a:t> </a:t>
            </a:r>
            <a:r>
              <a:rPr lang="en-US" altLang="zh-CN" sz="1800" dirty="0">
                <a:hlinkClick r:id="rId3"/>
              </a:rPr>
              <a:t>https://</a:t>
            </a:r>
            <a:r>
              <a:rPr lang="en-US" altLang="zh-CN" sz="1800" dirty="0" smtClean="0">
                <a:hlinkClick r:id="rId3"/>
              </a:rPr>
              <a:t>github.com/Zhan2012/obs-tutorial</a:t>
            </a:r>
            <a:endParaRPr lang="en-US" altLang="zh-CN" sz="1800" b="1" dirty="0"/>
          </a:p>
          <a:p>
            <a:r>
              <a:rPr lang="zh-CN" altLang="en-US" b="1" dirty="0" smtClean="0"/>
              <a:t>联系</a:t>
            </a:r>
            <a:r>
              <a:rPr lang="zh-CN" altLang="en-US" b="1" dirty="0"/>
              <a:t>方式</a:t>
            </a:r>
            <a:r>
              <a:rPr lang="zh-CN" altLang="en-US" sz="2000" dirty="0"/>
              <a:t> </a:t>
            </a:r>
            <a:r>
              <a:rPr lang="en-US" altLang="zh-CN" sz="2000" dirty="0"/>
              <a:t>zshi@hust.edu.cn 13971459597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1537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3092240"/>
            <a:ext cx="4590000" cy="306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实验准备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实验说明：</a:t>
            </a:r>
            <a:endParaRPr lang="en-US" altLang="zh-CN" dirty="0"/>
          </a:p>
          <a:p>
            <a:r>
              <a:rPr lang="en-US" altLang="zh-CN" sz="1600" dirty="0">
                <a:hlinkClick r:id="rId3"/>
              </a:rPr>
              <a:t>https://</a:t>
            </a:r>
            <a:r>
              <a:rPr lang="en-US" altLang="zh-CN" sz="1600" dirty="0" smtClean="0">
                <a:hlinkClick r:id="rId3"/>
              </a:rPr>
              <a:t>github.com/Zhan2012/obs-tutorial/blob/master/README.zh_cn.md</a:t>
            </a:r>
            <a:endParaRPr lang="zh-CN" altLang="en-US" sz="1600" dirty="0"/>
          </a:p>
          <a:p>
            <a:r>
              <a:rPr lang="zh-CN" altLang="en-US" dirty="0" smtClean="0"/>
              <a:t>原材料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实验主机：</a:t>
            </a:r>
            <a:r>
              <a:rPr lang="en-US" altLang="zh-CN" dirty="0" smtClean="0"/>
              <a:t>Windows</a:t>
            </a:r>
            <a:r>
              <a:rPr lang="zh-CN" altLang="en-US" dirty="0" smtClean="0"/>
              <a:t>，</a:t>
            </a:r>
            <a:r>
              <a:rPr lang="en-US" altLang="zh-CN" dirty="0" smtClean="0"/>
              <a:t>8GB</a:t>
            </a:r>
            <a:r>
              <a:rPr lang="zh-CN" altLang="en-US" dirty="0" smtClean="0"/>
              <a:t>内存 </a:t>
            </a:r>
            <a:r>
              <a:rPr lang="en-US" altLang="zh-CN" dirty="0" smtClean="0"/>
              <a:t>@ </a:t>
            </a:r>
            <a:r>
              <a:rPr lang="zh-CN" altLang="en-US" dirty="0" smtClean="0"/>
              <a:t>南一楼</a:t>
            </a:r>
            <a:r>
              <a:rPr lang="en-US" altLang="zh-CN" dirty="0" smtClean="0"/>
              <a:t>804</a:t>
            </a:r>
          </a:p>
          <a:p>
            <a:pPr lvl="1"/>
            <a:r>
              <a:rPr lang="zh-CN" altLang="en-US" dirty="0" smtClean="0"/>
              <a:t>基础工具：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，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，可能用上虚拟机或容器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5517282"/>
            <a:ext cx="1080000" cy="108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5517282"/>
            <a:ext cx="1080000" cy="10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0" y="5517282"/>
            <a:ext cx="1403646" cy="108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5517282"/>
            <a:ext cx="125753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1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注意事项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课程相关问题可以在这里留言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5" y="1567543"/>
            <a:ext cx="8992649" cy="420256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5675" y="6073541"/>
            <a:ext cx="8992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已知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问题：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hlinkClick r:id="rId3"/>
              </a:rPr>
              <a:t>https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hlinkClick r:id="rId3"/>
              </a:rPr>
              <a:t>://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hlinkClick r:id="rId3"/>
              </a:rPr>
              <a:t>github.com/Zhan2012/obs-tutorial/blob/master/known-issues.md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492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报告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内容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一、实验目的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二、实验背景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三、实验环境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四、实验内容</a:t>
            </a:r>
            <a:endParaRPr lang="en-US" altLang="zh-CN" dirty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对象存储</a:t>
            </a:r>
            <a:r>
              <a:rPr lang="zh-CN" altLang="en-US" dirty="0" smtClean="0"/>
              <a:t>技术实践</a:t>
            </a:r>
            <a:endParaRPr lang="en-US" altLang="zh-CN" dirty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对象</a:t>
            </a:r>
            <a:r>
              <a:rPr lang="zh-CN" altLang="en-US" dirty="0" smtClean="0"/>
              <a:t>存储性能分析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五、实验过程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六、实验总结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参考文献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模板</a:t>
            </a:r>
            <a:endParaRPr lang="en-US" altLang="zh-CN" dirty="0" smtClean="0"/>
          </a:p>
        </p:txBody>
      </p:sp>
      <p:sp>
        <p:nvSpPr>
          <p:cNvPr id="6" name="矩形 5"/>
          <p:cNvSpPr/>
          <p:nvPr/>
        </p:nvSpPr>
        <p:spPr>
          <a:xfrm>
            <a:off x="540000" y="6120000"/>
            <a:ext cx="8280000" cy="360000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marL="0" lvl="1">
              <a:spcBef>
                <a:spcPts val="0"/>
              </a:spcBef>
            </a:pPr>
            <a:r>
              <a:rPr lang="en-US" altLang="zh-CN" sz="1500" dirty="0">
                <a:latin typeface="黑体" panose="02010609060101010101" pitchFamily="49" charset="-122"/>
                <a:ea typeface="黑体" panose="02010609060101010101" pitchFamily="49" charset="-122"/>
                <a:hlinkClick r:id="rId2"/>
              </a:rPr>
              <a:t>https://github.com/ShiZhan/iot-storage-experiment/blob/master/report-template.doc</a:t>
            </a:r>
            <a:r>
              <a:rPr lang="en-US" altLang="zh-CN" sz="1500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725" y="585064"/>
            <a:ext cx="4762275" cy="54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7988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0" y="576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Server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432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Client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288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评价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80000" y="576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Minio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80000" y="576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S3proxy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939999" y="576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Swift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80000" y="288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Sample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80000" y="2880000"/>
            <a:ext cx="270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Select your topic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880000" y="432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s3cmd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80000" y="432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MC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520000" y="2160000"/>
            <a:ext cx="0" cy="43200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760000" y="2160000"/>
            <a:ext cx="0" cy="43200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1080000" y="2160000"/>
            <a:ext cx="126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EASY</a:t>
            </a:r>
            <a:endParaRPr lang="zh-CN" altLang="en-US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600000" y="2160000"/>
            <a:ext cx="126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b="1" dirty="0" smtClean="0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MEDIUM</a:t>
            </a:r>
            <a:endParaRPr lang="zh-CN" altLang="en-US" b="1" dirty="0">
              <a:solidFill>
                <a:srgbClr val="FF99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660000" y="2160000"/>
            <a:ext cx="126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HARD</a:t>
            </a:r>
            <a:endParaRPr lang="zh-CN" alt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939999" y="432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awssdk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939999" y="2880000"/>
            <a:ext cx="270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Code your research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080000" y="162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25 pts. each step</a:t>
            </a:r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600000" y="162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+5 pts. each step</a:t>
            </a:r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660000" y="162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+10 pts. each step</a:t>
            </a:r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直接箭头连接符 14"/>
          <p:cNvCxnSpPr>
            <a:stCxn id="23" idx="0"/>
            <a:endCxn id="24" idx="2"/>
          </p:cNvCxnSpPr>
          <p:nvPr/>
        </p:nvCxnSpPr>
        <p:spPr>
          <a:xfrm flipV="1">
            <a:off x="540000" y="4680000"/>
            <a:ext cx="0" cy="1080000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24" idx="0"/>
            <a:endCxn id="25" idx="2"/>
          </p:cNvCxnSpPr>
          <p:nvPr/>
        </p:nvCxnSpPr>
        <p:spPr>
          <a:xfrm flipV="1">
            <a:off x="540000" y="3240000"/>
            <a:ext cx="0" cy="1080000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320000" y="576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mock-s3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379997" y="576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Ceph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320000" y="432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aws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-shell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382256" y="432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boto3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3996000" y="4465687"/>
            <a:ext cx="495300" cy="428625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7020000" y="4465686"/>
            <a:ext cx="495300" cy="428625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3996000" y="5944218"/>
            <a:ext cx="495300" cy="428625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7020000" y="5944217"/>
            <a:ext cx="495300" cy="428625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下箭头标注 11"/>
          <p:cNvSpPr/>
          <p:nvPr/>
        </p:nvSpPr>
        <p:spPr>
          <a:xfrm>
            <a:off x="2880000" y="720000"/>
            <a:ext cx="2700000" cy="720000"/>
          </a:xfrm>
          <a:prstGeom prst="downArrowCallou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In-class help available</a:t>
            </a:r>
            <a:endParaRPr lang="zh-CN" altLang="en-US" dirty="0">
              <a:solidFill>
                <a:schemeClr val="dk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下箭头标注 38"/>
          <p:cNvSpPr/>
          <p:nvPr/>
        </p:nvSpPr>
        <p:spPr>
          <a:xfrm>
            <a:off x="5917650" y="720000"/>
            <a:ext cx="2700000" cy="720000"/>
          </a:xfrm>
          <a:prstGeom prst="downArrowCallout">
            <a:avLst/>
          </a:prstGeom>
          <a:solidFill>
            <a:srgbClr val="FF8B8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 by yourself</a:t>
            </a:r>
            <a:endParaRPr lang="zh-CN" altLang="en-US" dirty="0">
              <a:solidFill>
                <a:schemeClr val="dk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55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225"/>
            <a:ext cx="9144000" cy="6191549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  <a:solidFill>
            <a:schemeClr val="accent2">
              <a:lumMod val="20000"/>
              <a:lumOff val="80000"/>
              <a:alpha val="80000"/>
            </a:schemeClr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万维网持续进化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23314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zh-CN" sz="3600" kern="1200" dirty="0" smtClean="0">
                <a:solidFill>
                  <a:schemeClr val="bg1"/>
                </a:solidFill>
                <a:effectLst/>
              </a:rPr>
              <a:t>物联网</a:t>
            </a:r>
            <a:r>
              <a:rPr lang="zh-CN" altLang="en-US" sz="3600" dirty="0" smtClean="0">
                <a:solidFill>
                  <a:schemeClr val="bg1"/>
                </a:solidFill>
              </a:rPr>
              <a:t>加速发展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93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>
                <a:solidFill>
                  <a:schemeClr val="bg1"/>
                </a:solidFill>
              </a:rPr>
              <a:t>我们的互联网现在是这个样子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7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0"/>
            <a:ext cx="8606118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即便是在家里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23189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课程背景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内容也异常丰富</a:t>
            </a:r>
            <a:endParaRPr lang="zh-CN" altLang="en-US" sz="3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000" y="1440000"/>
            <a:ext cx="4680000" cy="43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3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" y="0"/>
            <a:ext cx="9134475" cy="6856788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" y="6120000"/>
            <a:ext cx="9143998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/>
              <a:t>换成</a:t>
            </a:r>
            <a:r>
              <a:rPr lang="zh-CN" altLang="en-US" sz="3600" dirty="0" smtClean="0"/>
              <a:t>上帝视角</a:t>
            </a:r>
            <a:endParaRPr lang="zh-CN" altLang="en-US" sz="3600" dirty="0"/>
          </a:p>
        </p:txBody>
      </p:sp>
      <p:sp>
        <p:nvSpPr>
          <p:cNvPr id="5" name="矩形 4"/>
          <p:cNvSpPr/>
          <p:nvPr/>
        </p:nvSpPr>
        <p:spPr>
          <a:xfrm>
            <a:off x="4320000" y="3600000"/>
            <a:ext cx="1800000" cy="540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数据各处涌动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163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该怎么办？</a:t>
            </a:r>
            <a:endParaRPr lang="zh-CN" altLang="en-US" sz="36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课程背景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4117359704"/>
              </p:ext>
            </p:extLst>
          </p:nvPr>
        </p:nvGraphicFramePr>
        <p:xfrm>
          <a:off x="180000" y="908720"/>
          <a:ext cx="4320000" cy="31697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540000" y="1558455"/>
            <a:ext cx="3023075" cy="1800000"/>
            <a:chOff x="540000" y="3240000"/>
            <a:chExt cx="3023075" cy="1800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00" y="3240000"/>
              <a:ext cx="2843075" cy="180000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540000" y="3780000"/>
              <a:ext cx="1800000" cy="540000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数据年增</a:t>
              </a:r>
              <a:r>
                <a:rPr kumimoji="0" lang="en-US" altLang="zh-CN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150PB</a:t>
              </a:r>
            </a:p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还在加速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增长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500000" y="1378455"/>
            <a:ext cx="4360043" cy="1440000"/>
            <a:chOff x="180000" y="5040000"/>
            <a:chExt cx="3960000" cy="1440000"/>
          </a:xfrm>
        </p:grpSpPr>
        <p:pic>
          <p:nvPicPr>
            <p:cNvPr id="10" name="Picture 8" descr="http://t11.baidu.com/it/u=2472921415,960976943&amp;fm=5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00000" y="5040000"/>
              <a:ext cx="720000" cy="720000"/>
            </a:xfrm>
            <a:prstGeom prst="rect">
              <a:avLst/>
            </a:prstGeom>
            <a:noFill/>
          </p:spPr>
        </p:pic>
        <p:sp>
          <p:nvSpPr>
            <p:cNvPr id="11" name="矩形 10"/>
            <p:cNvSpPr/>
            <p:nvPr/>
          </p:nvSpPr>
          <p:spPr>
            <a:xfrm>
              <a:off x="180000" y="5760000"/>
              <a:ext cx="2160000" cy="720000"/>
            </a:xfrm>
            <a:prstGeom prst="rect">
              <a:avLst/>
            </a:prstGeom>
            <a:noFill/>
          </p:spPr>
          <p:txBody>
            <a:bodyPr wrap="square" lIns="36000" tIns="36000" rIns="36000" bIns="36000" anchor="ctr">
              <a:no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月活跃用户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&gt;8</a:t>
              </a:r>
              <a:r>
                <a:rPr kumimoji="0" lang="zh-CN" altLang="en-US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</a:t>
              </a:r>
              <a:endParaRPr kumimoji="0" lang="en-US" altLang="zh-CN" sz="2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同时在线用户 </a:t>
              </a:r>
              <a:r>
                <a:rPr kumimoji="0" lang="en-US" altLang="zh-CN" sz="25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&gt;2</a:t>
              </a:r>
              <a:r>
                <a:rPr kumimoji="0" lang="zh-CN" altLang="en-US" sz="25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</a:t>
              </a:r>
              <a:endParaRPr kumimoji="0" lang="en-US" altLang="zh-CN" sz="2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880049" y="5040000"/>
              <a:ext cx="720000" cy="720000"/>
            </a:xfrm>
            <a:prstGeom prst="roundRect">
              <a:avLst/>
            </a:prstGeom>
            <a:noFill/>
          </p:spPr>
        </p:pic>
        <p:sp>
          <p:nvSpPr>
            <p:cNvPr id="13" name="矩形 12"/>
            <p:cNvSpPr/>
            <p:nvPr/>
          </p:nvSpPr>
          <p:spPr>
            <a:xfrm>
              <a:off x="2340000" y="5760000"/>
              <a:ext cx="1800000" cy="720000"/>
            </a:xfrm>
            <a:prstGeom prst="rect">
              <a:avLst/>
            </a:prstGeom>
            <a:noFill/>
          </p:spPr>
          <p:txBody>
            <a:bodyPr wrap="square" lIns="36000" tIns="36000" rIns="36000" bIns="3600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月活跃用户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&gt;6</a:t>
              </a:r>
              <a:r>
                <a:rPr kumimoji="0" lang="zh-CN" altLang="en-US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</a:t>
              </a:r>
              <a:endParaRPr kumimoji="0" lang="en-US" altLang="zh-CN" sz="2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 flipV="1">
              <a:off x="2977497" y="5364480"/>
              <a:ext cx="785818" cy="357190"/>
            </a:xfrm>
            <a:prstGeom prst="line">
              <a:avLst/>
            </a:prstGeom>
            <a:ln w="28575">
              <a:solidFill>
                <a:schemeClr val="bg1">
                  <a:alpha val="53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4788183" y="4099987"/>
            <a:ext cx="4180043" cy="1440000"/>
            <a:chOff x="4680000" y="5040000"/>
            <a:chExt cx="3780000" cy="1440000"/>
          </a:xfrm>
        </p:grpSpPr>
        <p:pic>
          <p:nvPicPr>
            <p:cNvPr id="16" name="图片 7" descr="icon_qzone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0000" y="5040000"/>
              <a:ext cx="720000" cy="72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矩形 16"/>
            <p:cNvSpPr/>
            <p:nvPr/>
          </p:nvSpPr>
          <p:spPr>
            <a:xfrm>
              <a:off x="4680000" y="5760000"/>
              <a:ext cx="1800000" cy="720000"/>
            </a:xfrm>
            <a:prstGeom prst="rect">
              <a:avLst/>
            </a:prstGeom>
            <a:noFill/>
          </p:spPr>
          <p:txBody>
            <a:bodyPr wrap="none" lIns="36000" tIns="36000" rIns="36000" bIns="36000" anchor="ctr">
              <a:noAutofit/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图片</a:t>
              </a: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4000</a:t>
              </a:r>
              <a:r>
                <a:rPr kumimoji="0" lang="zh-CN" altLang="zh-CN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亿张</a:t>
              </a:r>
              <a:endPara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存储量</a:t>
              </a: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  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200PB</a:t>
              </a:r>
              <a:endPara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00000" y="5040000"/>
              <a:ext cx="720000" cy="720000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6480000" y="5760000"/>
              <a:ext cx="1980000" cy="720000"/>
            </a:xfrm>
            <a:prstGeom prst="rect">
              <a:avLst/>
            </a:prstGeom>
            <a:noFill/>
          </p:spPr>
          <p:txBody>
            <a:bodyPr wrap="none" lIns="36000" tIns="36000" rIns="36000" bIns="36000" anchor="ctr">
              <a:noAutofit/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日</a:t>
              </a:r>
              <a:r>
                <a:rPr kumimoji="0" lang="zh-CN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上</a:t>
              </a:r>
              <a:r>
                <a:rPr kumimoji="0" lang="zh-CN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传</a:t>
              </a: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   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10</a:t>
              </a:r>
              <a:r>
                <a:rPr kumimoji="0" lang="zh-CN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</a:t>
              </a:r>
              <a:r>
                <a:rPr kumimoji="0" lang="zh-CN" altLang="zh-CN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张</a:t>
              </a:r>
              <a:endPara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日</a:t>
              </a:r>
              <a:r>
                <a:rPr kumimoji="0" lang="zh-CN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下载</a:t>
              </a: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1200</a:t>
              </a:r>
              <a:r>
                <a:rPr kumimoji="0" lang="zh-CN" altLang="zh-CN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亿张</a:t>
              </a:r>
              <a:endParaRPr kumimoji="0" lang="zh-CN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20" name="加号 19"/>
            <p:cNvSpPr/>
            <p:nvPr/>
          </p:nvSpPr>
          <p:spPr>
            <a:xfrm>
              <a:off x="6300000" y="5220000"/>
              <a:ext cx="360000" cy="360000"/>
            </a:xfrm>
            <a:prstGeom prst="mathPlus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21" name="下箭头 20"/>
            <p:cNvSpPr/>
            <p:nvPr/>
          </p:nvSpPr>
          <p:spPr>
            <a:xfrm>
              <a:off x="6120000" y="5580000"/>
              <a:ext cx="720000" cy="180000"/>
            </a:xfrm>
            <a:prstGeom prst="downArrow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860000" y="5400000"/>
              <a:ext cx="1080000" cy="3600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anchor="ctr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QQ</a:t>
              </a: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空间相册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020000" y="5400000"/>
              <a:ext cx="1080000" cy="3600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anchor="ctr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微</a:t>
              </a: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信朋友圈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108471" y="4043015"/>
            <a:ext cx="4356000" cy="2160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36000" tIns="36000" rIns="36000" bIns="36000" anchor="ctr">
            <a:noAutofit/>
          </a:bodyPr>
          <a:lstStyle>
            <a:defPPr>
              <a:defRPr lang="zh-CN"/>
            </a:defPPr>
            <a:lvl1pPr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30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社交、游戏，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访问</a:t>
            </a: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密度高达</a:t>
            </a:r>
            <a:r>
              <a:rPr lang="en-US" altLang="zh-CN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100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万次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/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秒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/100GB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量级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的数据</a:t>
            </a: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读写；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marL="285750" indent="-285750" algn="l">
              <a:lnSpc>
                <a:spcPct val="130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在线业务，应保证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良好的用户体验，不论数据访问密集程度如何，均要求</a:t>
            </a: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延迟在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100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毫秒</a:t>
            </a:r>
            <a:r>
              <a:rPr lang="zh-CN" altLang="en-US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以内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5" name="内容占位符 2"/>
          <p:cNvSpPr txBox="1">
            <a:spLocks/>
          </p:cNvSpPr>
          <p:nvPr/>
        </p:nvSpPr>
        <p:spPr>
          <a:xfrm>
            <a:off x="0" y="0"/>
            <a:ext cx="9144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身旁腾讯的现实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643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1816</TotalTime>
  <Words>627</Words>
  <Application>Microsoft Office PowerPoint</Application>
  <PresentationFormat>全屏显示(4:3)</PresentationFormat>
  <Paragraphs>196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DejaVu Sans Mono</vt:lpstr>
      <vt:lpstr>黑体</vt:lpstr>
      <vt:lpstr>宋体</vt:lpstr>
      <vt:lpstr>文泉驿等宽微米黑</vt:lpstr>
      <vt:lpstr>Arial</vt:lpstr>
      <vt:lpstr>Calibri</vt:lpstr>
      <vt:lpstr>Courier New</vt:lpstr>
      <vt:lpstr>Wingdings</vt:lpstr>
      <vt:lpstr>Office 主题</vt:lpstr>
      <vt:lpstr>物联网数据存储与管理实验</vt:lpstr>
      <vt:lpstr>基本信息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对象存储技术</vt:lpstr>
      <vt:lpstr>对象存储系统</vt:lpstr>
      <vt:lpstr>主动对象存储</vt:lpstr>
      <vt:lpstr>工业界广泛应用</vt:lpstr>
      <vt:lpstr>实验计划</vt:lpstr>
      <vt:lpstr>实验准备</vt:lpstr>
      <vt:lpstr>注意事项</vt:lpstr>
      <vt:lpstr>报告</vt:lpstr>
      <vt:lpstr>评价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物联网数据存储与管理实验</dc:title>
  <dc:creator>Zhan Shi</dc:creator>
  <cp:lastModifiedBy>Zhan Shi</cp:lastModifiedBy>
  <cp:revision>134</cp:revision>
  <dcterms:created xsi:type="dcterms:W3CDTF">2017-02-15T00:30:49Z</dcterms:created>
  <dcterms:modified xsi:type="dcterms:W3CDTF">2018-03-22T08:59:00Z</dcterms:modified>
</cp:coreProperties>
</file>